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5" r:id="rId13"/>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71" autoAdjust="0"/>
  </p:normalViewPr>
  <p:slideViewPr>
    <p:cSldViewPr>
      <p:cViewPr varScale="1">
        <p:scale>
          <a:sx n="52" d="100"/>
          <a:sy n="52" d="100"/>
        </p:scale>
        <p:origin x="2068" y="48"/>
      </p:cViewPr>
      <p:guideLst>
        <p:guide orient="horz" pos="2880"/>
        <p:guide pos="2160"/>
      </p:guideLst>
    </p:cSldViewPr>
  </p:slideViewPr>
  <p:outlineViewPr>
    <p:cViewPr>
      <p:scale>
        <a:sx n="33" d="100"/>
        <a:sy n="33" d="100"/>
      </p:scale>
      <p:origin x="0" y="108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828801"/>
            <a:ext cx="5886450" cy="2569633"/>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514350" y="4673600"/>
            <a:ext cx="4800600" cy="23368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B884703-AECF-4B6F-B7D8-6BA13AC4E158}" type="datetimeFigureOut">
              <a:rPr lang="en-US" smtClean="0"/>
              <a:t>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F18CB7-C2E8-46FB-8F50-11A769C72AA3}" type="slidenum">
              <a:rPr lang="en-US" smtClean="0"/>
              <a:t>‹#›</a:t>
            </a:fld>
            <a:endParaRPr lang="en-US" dirty="0"/>
          </a:p>
        </p:txBody>
      </p:sp>
      <p:cxnSp>
        <p:nvCxnSpPr>
          <p:cNvPr id="8" name="Straight Connector 7"/>
          <p:cNvCxnSpPr/>
          <p:nvPr/>
        </p:nvCxnSpPr>
        <p:spPr>
          <a:xfrm>
            <a:off x="514350" y="4531360"/>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884703-AECF-4B6F-B7D8-6BA13AC4E158}" type="datetimeFigureOut">
              <a:rPr lang="en-US" smtClean="0"/>
              <a:t>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F18CB7-C2E8-46FB-8F50-11A769C72AA3}"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1"/>
            <a:ext cx="5829300" cy="2933700"/>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3"/>
            <a:ext cx="5829300" cy="2000249"/>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884703-AECF-4B6F-B7D8-6BA13AC4E158}" type="datetimeFigureOut">
              <a:rPr lang="en-US" smtClean="0"/>
              <a:t>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F18CB7-C2E8-46FB-8F50-11A769C72AA3}" type="slidenum">
              <a:rPr lang="en-US" smtClean="0"/>
              <a:t>‹#›</a:t>
            </a:fld>
            <a:endParaRPr lang="en-US" dirty="0"/>
          </a:p>
        </p:txBody>
      </p:sp>
      <p:cxnSp>
        <p:nvCxnSpPr>
          <p:cNvPr id="7" name="Straight Connector 6"/>
          <p:cNvCxnSpPr/>
          <p:nvPr/>
        </p:nvCxnSpPr>
        <p:spPr>
          <a:xfrm>
            <a:off x="548640" y="6132576"/>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86150" y="2231136"/>
            <a:ext cx="3028950" cy="62910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B884703-AECF-4B6F-B7D8-6BA13AC4E158}" type="datetimeFigureOut">
              <a:rPr lang="en-US" smtClean="0"/>
              <a:t>1/26/2019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F18CB7-C2E8-46FB-8F50-11A769C72AA3}"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0"/>
            <a:ext cx="2948940" cy="853016"/>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0"/>
            <a:ext cx="2948940" cy="853016"/>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B884703-AECF-4B6F-B7D8-6BA13AC4E158}" type="datetimeFigureOut">
              <a:rPr lang="en-US" smtClean="0"/>
              <a:t>1/26/2019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F18CB7-C2E8-46FB-8F50-11A769C72AA3}" type="slidenum">
              <a:rPr lang="en-US" smtClean="0"/>
              <a:t>‹#›</a:t>
            </a:fld>
            <a:endParaRPr lang="en-US" dirty="0"/>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B884703-AECF-4B6F-B7D8-6BA13AC4E158}" type="datetimeFigureOut">
              <a:rPr lang="en-US" smtClean="0"/>
              <a:t>1/26/2019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F18CB7-C2E8-46FB-8F50-11A769C72AA3}"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884703-AECF-4B6F-B7D8-6BA13AC4E158}" type="datetimeFigureOut">
              <a:rPr lang="en-US" smtClean="0"/>
              <a:t>1/26/2019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F18CB7-C2E8-46FB-8F50-11A769C72AA3}"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37"/>
            <a:ext cx="1604772" cy="565815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B884703-AECF-4B6F-B7D8-6BA13AC4E158}" type="datetimeFigureOut">
              <a:rPr lang="en-US" smtClean="0"/>
              <a:t>1/26/2019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F18CB7-C2E8-46FB-8F50-11A769C72AA3}" type="slidenum">
              <a:rPr lang="en-US" smtClean="0"/>
              <a:t>‹#›</a:t>
            </a:fld>
            <a:endParaRPr lang="en-US" dirty="0"/>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B884703-AECF-4B6F-B7D8-6BA13AC4E158}" type="datetimeFigureOut">
              <a:rPr lang="en-US" smtClean="0"/>
              <a:t>1/26/2019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F18CB7-C2E8-46FB-8F50-11A769C72AA3}"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884703-AECF-4B6F-B7D8-6BA13AC4E158}" type="datetimeFigureOut">
              <a:rPr lang="en-US" smtClean="0"/>
              <a:t>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F18CB7-C2E8-46FB-8F50-11A769C72AA3}"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884703-AECF-4B6F-B7D8-6BA13AC4E158}" type="datetimeFigureOut">
              <a:rPr lang="en-US" smtClean="0"/>
              <a:t>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F18CB7-C2E8-46FB-8F50-11A769C72AA3}"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1"/>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6858000" cy="4876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1200">
                <a:solidFill>
                  <a:srgbClr val="FFFFFF"/>
                </a:solidFill>
              </a:defRPr>
            </a:lvl1pPr>
          </a:lstStyle>
          <a:p>
            <a:fld id="{BB884703-AECF-4B6F-B7D8-6BA13AC4E158}" type="datetimeFigureOut">
              <a:rPr lang="en-US" smtClean="0"/>
              <a:t>1/26/2019</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400" b="1">
                <a:solidFill>
                  <a:srgbClr val="FFFFFF"/>
                </a:solidFill>
              </a:defRPr>
            </a:lvl1pPr>
          </a:lstStyle>
          <a:p>
            <a:fld id="{8BF18CB7-C2E8-46FB-8F50-11A769C72AA3}"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am.ub.edu/~jmiralda/fsgw/lect4.html" TargetMode="External"/><Relationship Id="rId2" Type="http://schemas.openxmlformats.org/officeDocument/2006/relationships/hyperlink" Target="http://www.greenuniversity.com/Green_Economics/carbondioxide.htm" TargetMode="External"/><Relationship Id="rId1" Type="http://schemas.openxmlformats.org/officeDocument/2006/relationships/slideLayout" Target="../slideLayouts/slideLayout2.xml"/><Relationship Id="rId5" Type="http://schemas.openxmlformats.org/officeDocument/2006/relationships/hyperlink" Target="http://scienceline.ucsb.edu/getkey.php?key=153" TargetMode="External"/><Relationship Id="rId4" Type="http://schemas.openxmlformats.org/officeDocument/2006/relationships/hyperlink" Target="https://moodle.beverleyhigh.net/mod/resource/view.php?id=609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dirty="0"/>
              <a:t>STEPS OF CARBON CYCLE</a:t>
            </a:r>
          </a:p>
        </p:txBody>
      </p:sp>
      <p:sp>
        <p:nvSpPr>
          <p:cNvPr id="3" name="Subtitle 2"/>
          <p:cNvSpPr>
            <a:spLocks noGrp="1"/>
          </p:cNvSpPr>
          <p:nvPr>
            <p:ph type="subTitle" idx="1"/>
          </p:nvPr>
        </p:nvSpPr>
        <p:spPr>
          <a:xfrm>
            <a:off x="1219200" y="4648200"/>
            <a:ext cx="4800600" cy="2336800"/>
          </a:xfrm>
        </p:spPr>
        <p:txBody>
          <a:bodyPr>
            <a:normAutofit/>
          </a:bodyPr>
          <a:lstStyle/>
          <a:p>
            <a:pPr algn="ctr"/>
            <a:r>
              <a:rPr lang="en-US" dirty="0"/>
              <a:t>Name of the Student</a:t>
            </a:r>
          </a:p>
          <a:p>
            <a:pPr algn="ctr"/>
            <a:r>
              <a:rPr lang="en-US" dirty="0"/>
              <a:t>Institutional Affiliation</a:t>
            </a:r>
          </a:p>
          <a:p>
            <a:pPr algn="ctr"/>
            <a:r>
              <a:rPr lang="en-US" dirty="0"/>
              <a:t>Date of Submission</a:t>
            </a:r>
          </a:p>
        </p:txBody>
      </p:sp>
      <p:sp>
        <p:nvSpPr>
          <p:cNvPr id="4" name="Title 1"/>
          <p:cNvSpPr txBox="1">
            <a:spLocks/>
          </p:cNvSpPr>
          <p:nvPr/>
        </p:nvSpPr>
        <p:spPr>
          <a:xfrm>
            <a:off x="0" y="15923"/>
            <a:ext cx="6858000" cy="441277"/>
          </a:xfrm>
          <a:prstGeom prst="rect">
            <a:avLst/>
          </a:prstGeom>
        </p:spPr>
        <p:txBody>
          <a:bodyPr vert="horz" lIns="91440" tIns="45720" rIns="91440" bIns="45720" rtlCol="0" anchor="b">
            <a:noAutofit/>
          </a:bodyPr>
          <a:lstStyle>
            <a:lvl1pPr algn="l" defTabSz="914400" rtl="0" eaLnBrk="1" latinLnBrk="0" hangingPunct="1">
              <a:spcBef>
                <a:spcPct val="0"/>
              </a:spcBef>
              <a:buNone/>
              <a:defRPr sz="5400" kern="1200" cap="all" spc="-100" baseline="0">
                <a:solidFill>
                  <a:schemeClr val="tx2"/>
                </a:solidFill>
                <a:latin typeface="+mj-lt"/>
                <a:ea typeface="+mj-ea"/>
                <a:cs typeface="+mj-cs"/>
              </a:defRPr>
            </a:lvl1pPr>
          </a:lstStyle>
          <a:p>
            <a:pPr algn="ctr"/>
            <a:r>
              <a:rPr lang="en-US" sz="1800" cap="none" dirty="0"/>
              <a:t>Running Head: STEPS OF CARBON CYCLE        		                       1</a:t>
            </a:r>
          </a:p>
        </p:txBody>
      </p:sp>
    </p:spTree>
    <p:extLst>
      <p:ext uri="{BB962C8B-B14F-4D97-AF65-F5344CB8AC3E}">
        <p14:creationId xmlns:p14="http://schemas.microsoft.com/office/powerpoint/2010/main" val="3158280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58" y="0"/>
            <a:ext cx="6890657" cy="457200"/>
          </a:xfrm>
        </p:spPr>
        <p:txBody>
          <a:bodyPr>
            <a:noAutofit/>
          </a:bodyPr>
          <a:lstStyle/>
          <a:p>
            <a:r>
              <a:rPr lang="en-US" sz="1800" dirty="0"/>
              <a:t>STEPS OF CARBON CYCLE    				                    	3</a:t>
            </a:r>
          </a:p>
        </p:txBody>
      </p:sp>
      <p:sp>
        <p:nvSpPr>
          <p:cNvPr id="3" name="Content Placeholder 2"/>
          <p:cNvSpPr>
            <a:spLocks noGrp="1"/>
          </p:cNvSpPr>
          <p:nvPr>
            <p:ph idx="1"/>
          </p:nvPr>
        </p:nvSpPr>
        <p:spPr>
          <a:xfrm>
            <a:off x="0" y="457200"/>
            <a:ext cx="6858000" cy="8686800"/>
          </a:xfrm>
        </p:spPr>
        <p:txBody>
          <a:bodyPr>
            <a:normAutofit fontScale="92500"/>
          </a:bodyPr>
          <a:lstStyle/>
          <a:p>
            <a:pPr marL="0" indent="0" algn="ctr">
              <a:lnSpc>
                <a:spcPct val="150000"/>
              </a:lnSpc>
              <a:buNone/>
            </a:pPr>
            <a:r>
              <a:rPr lang="en-US" sz="1800" b="1" dirty="0"/>
              <a:t>Introduction</a:t>
            </a:r>
          </a:p>
          <a:p>
            <a:pPr algn="just">
              <a:lnSpc>
                <a:spcPct val="150000"/>
              </a:lnSpc>
              <a:buFont typeface="Courier New" pitchFamily="49" charset="0"/>
              <a:buChar char="o"/>
            </a:pPr>
            <a:r>
              <a:rPr lang="en-US" sz="1800" dirty="0"/>
              <a:t>Carbon is one of the most abundant elements found on the Earths surface as well as in the atmosphere. The element exists in different states and forms. The solid forms of carbon include graphite, diamond charcoal and coal among others. </a:t>
            </a:r>
          </a:p>
          <a:p>
            <a:pPr algn="just">
              <a:lnSpc>
                <a:spcPct val="150000"/>
              </a:lnSpc>
              <a:buFont typeface="Courier New" pitchFamily="49" charset="0"/>
              <a:buChar char="o"/>
            </a:pPr>
            <a:endParaRPr lang="en-US" sz="1800" dirty="0"/>
          </a:p>
          <a:p>
            <a:pPr algn="just">
              <a:lnSpc>
                <a:spcPct val="150000"/>
              </a:lnSpc>
              <a:buFont typeface="Courier New" pitchFamily="49" charset="0"/>
              <a:buChar char="o"/>
            </a:pPr>
            <a:endParaRPr lang="en-US" sz="1800" dirty="0"/>
          </a:p>
          <a:p>
            <a:pPr algn="just">
              <a:lnSpc>
                <a:spcPct val="150000"/>
              </a:lnSpc>
              <a:buFont typeface="Courier New" pitchFamily="49" charset="0"/>
              <a:buChar char="o"/>
            </a:pPr>
            <a:endParaRPr lang="en-US" sz="1800" dirty="0"/>
          </a:p>
          <a:p>
            <a:pPr algn="just">
              <a:lnSpc>
                <a:spcPct val="150000"/>
              </a:lnSpc>
              <a:buFont typeface="Courier New" pitchFamily="49" charset="0"/>
              <a:buChar char="o"/>
            </a:pPr>
            <a:endParaRPr lang="en-US" sz="1800" dirty="0"/>
          </a:p>
          <a:p>
            <a:pPr marL="0" indent="0" algn="just">
              <a:lnSpc>
                <a:spcPct val="150000"/>
              </a:lnSpc>
              <a:buNone/>
            </a:pPr>
            <a:r>
              <a:rPr lang="en-US" sz="1800" dirty="0"/>
              <a:t>       Graphite                      Diamond                            Charcoal</a:t>
            </a:r>
          </a:p>
          <a:p>
            <a:pPr algn="just">
              <a:lnSpc>
                <a:spcPct val="150000"/>
              </a:lnSpc>
              <a:buFont typeface="Courier New" pitchFamily="49" charset="0"/>
              <a:buChar char="o"/>
            </a:pPr>
            <a:r>
              <a:rPr lang="en-US" sz="1800" dirty="0"/>
              <a:t>The gaseous forms of carbon include Carbon (IV) Oxide (CO</a:t>
            </a:r>
            <a:r>
              <a:rPr lang="en-US" sz="1800" baseline="-25000" dirty="0"/>
              <a:t>2</a:t>
            </a:r>
            <a:r>
              <a:rPr lang="en-US" sz="1800" dirty="0"/>
              <a:t>) and Carbon (II) Oxide (CO). Carbon (IV) Oxide (CO</a:t>
            </a:r>
            <a:r>
              <a:rPr lang="en-US" sz="1800" baseline="-25000" dirty="0"/>
              <a:t>2</a:t>
            </a:r>
            <a:r>
              <a:rPr lang="en-US" sz="1800" dirty="0"/>
              <a:t>) occupies approximately third of the Earth’s atmospheric gases ("Fundamentals: Gases," 2008).</a:t>
            </a:r>
          </a:p>
          <a:p>
            <a:pPr algn="just">
              <a:lnSpc>
                <a:spcPct val="150000"/>
              </a:lnSpc>
              <a:buFont typeface="Courier New" pitchFamily="49" charset="0"/>
              <a:buChar char="o"/>
            </a:pPr>
            <a:r>
              <a:rPr lang="en-US" sz="1800" dirty="0"/>
              <a:t>Carbon has a unique ability to form strong bonds with four other atoms. This quality enables it to form several compounds  such as the hydrocarbons with other elements in nature such as oxygen and hydrogen. </a:t>
            </a:r>
          </a:p>
          <a:p>
            <a:pPr algn="just">
              <a:lnSpc>
                <a:spcPct val="150000"/>
              </a:lnSpc>
              <a:buFont typeface="Courier New" pitchFamily="49" charset="0"/>
              <a:buChar char="o"/>
            </a:pPr>
            <a:r>
              <a:rPr lang="en-US" sz="1800" dirty="0"/>
              <a:t>Carbon is found in abundant amounts within the structures of living organisms. Most of the components that living organisms (such as fats, oils, proteins and the DNA) are made of have contain carbon. It therefore means that that life would be non-existent without this important element. </a:t>
            </a:r>
          </a:p>
          <a:p>
            <a:pPr marL="0" indent="0" algn="just">
              <a:lnSpc>
                <a:spcPct val="150000"/>
              </a:lnSpc>
              <a:buNone/>
            </a:pPr>
            <a:endParaRPr lang="en-US" sz="1800" dirty="0"/>
          </a:p>
        </p:txBody>
      </p:sp>
      <p:pic>
        <p:nvPicPr>
          <p:cNvPr id="1026" name="Picture 2"/>
          <p:cNvPicPr>
            <a:picLocks noChangeAspect="1" noChangeArrowheads="1"/>
          </p:cNvPicPr>
          <p:nvPr/>
        </p:nvPicPr>
        <p:blipFill>
          <a:blip r:embed="rId2" cstate="print">
            <a:clrChange>
              <a:clrFrom>
                <a:srgbClr val="F9FAFC"/>
              </a:clrFrom>
              <a:clrTo>
                <a:srgbClr val="F9FAFC">
                  <a:alpha val="0"/>
                </a:srgbClr>
              </a:clrTo>
            </a:clrChange>
            <a:extLst>
              <a:ext uri="{28A0092B-C50C-407E-A947-70E740481C1C}">
                <a14:useLocalDpi xmlns:a14="http://schemas.microsoft.com/office/drawing/2010/main" val="0"/>
              </a:ext>
            </a:extLst>
          </a:blip>
          <a:srcRect/>
          <a:stretch>
            <a:fillRect/>
          </a:stretch>
        </p:blipFill>
        <p:spPr bwMode="auto">
          <a:xfrm>
            <a:off x="304800" y="2514600"/>
            <a:ext cx="1371600" cy="1758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847851" y="2580609"/>
            <a:ext cx="1962150" cy="1600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43400" y="2580608"/>
            <a:ext cx="2134268" cy="1600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8544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6858000" cy="8610600"/>
          </a:xfrm>
        </p:spPr>
        <p:txBody>
          <a:bodyPr/>
          <a:lstStyle/>
          <a:p>
            <a:pPr marL="0" indent="0" algn="ctr">
              <a:buNone/>
            </a:pPr>
            <a:r>
              <a:rPr lang="en-US" sz="1700" b="1" dirty="0"/>
              <a:t>Definition of Carbon Cycle</a:t>
            </a:r>
          </a:p>
          <a:p>
            <a:r>
              <a:rPr lang="en-US" sz="1700" dirty="0"/>
              <a:t>Carbon cycle refers to the process through which carbon moves from  the atmosphere into the Earth’s surface and  living things and then back into the atmosphere. </a:t>
            </a:r>
          </a:p>
          <a:p>
            <a:r>
              <a:rPr lang="en-US" sz="1700" dirty="0"/>
              <a:t>The cycle the nature’s mechanism of balancing carbon concentration  in different places and for using it for purposes.</a:t>
            </a:r>
          </a:p>
          <a:p>
            <a:endParaRPr lang="en-US" sz="1800" b="1" dirty="0"/>
          </a:p>
          <a:p>
            <a:pPr algn="ctr"/>
            <a:r>
              <a:rPr lang="en-US" sz="1800" b="1" dirty="0"/>
              <a:t>Pictorial Representation of Carbon Cycle</a:t>
            </a:r>
          </a:p>
          <a:p>
            <a:pPr algn="ctr"/>
            <a:endParaRPr lang="en-US" sz="1800" b="1" dirty="0"/>
          </a:p>
          <a:p>
            <a:pPr marL="0" indent="0">
              <a:buNone/>
            </a:pPr>
            <a:endParaRPr lang="en-US" dirty="0"/>
          </a:p>
        </p:txBody>
      </p:sp>
      <p:sp>
        <p:nvSpPr>
          <p:cNvPr id="5" name="Title 1"/>
          <p:cNvSpPr>
            <a:spLocks noGrp="1"/>
          </p:cNvSpPr>
          <p:nvPr>
            <p:ph type="title"/>
          </p:nvPr>
        </p:nvSpPr>
        <p:spPr>
          <a:xfrm>
            <a:off x="-32658" y="0"/>
            <a:ext cx="6890657" cy="457200"/>
          </a:xfrm>
        </p:spPr>
        <p:txBody>
          <a:bodyPr>
            <a:noAutofit/>
          </a:bodyPr>
          <a:lstStyle/>
          <a:p>
            <a:r>
              <a:rPr lang="en-US" sz="1800" dirty="0"/>
              <a:t>STEPS OF CARBON CYCLE    				                    	2</a:t>
            </a:r>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22" y="3208421"/>
            <a:ext cx="6753225" cy="512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9331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6858000" cy="8610600"/>
          </a:xfrm>
        </p:spPr>
        <p:txBody>
          <a:bodyPr>
            <a:normAutofit/>
          </a:bodyPr>
          <a:lstStyle/>
          <a:p>
            <a:pPr algn="just"/>
            <a:r>
              <a:rPr lang="en-US" sz="1700" dirty="0"/>
              <a:t>Carbon Cycle involves six main steps:</a:t>
            </a:r>
          </a:p>
          <a:p>
            <a:pPr marL="731520" lvl="1" indent="-457200" algn="just">
              <a:buFont typeface="+mj-lt"/>
              <a:buAutoNum type="arabicPeriod"/>
            </a:pPr>
            <a:r>
              <a:rPr lang="en-US" sz="1700" dirty="0"/>
              <a:t>Photosynthesis</a:t>
            </a:r>
          </a:p>
          <a:p>
            <a:pPr marL="731520" lvl="1" indent="-457200" algn="just">
              <a:buFont typeface="+mj-lt"/>
              <a:buAutoNum type="arabicPeriod"/>
            </a:pPr>
            <a:r>
              <a:rPr lang="en-US" sz="1700" dirty="0"/>
              <a:t>Feeding by animals </a:t>
            </a:r>
          </a:p>
          <a:p>
            <a:pPr marL="731520" lvl="1" indent="-457200" algn="just">
              <a:buFont typeface="+mj-lt"/>
              <a:buAutoNum type="arabicPeriod"/>
            </a:pPr>
            <a:r>
              <a:rPr lang="en-US" sz="1700" dirty="0"/>
              <a:t>Death and Decomposition of living organisms</a:t>
            </a:r>
          </a:p>
          <a:p>
            <a:pPr marL="731520" lvl="1" indent="-457200" algn="just">
              <a:buFont typeface="+mj-lt"/>
              <a:buAutoNum type="arabicPeriod"/>
            </a:pPr>
            <a:r>
              <a:rPr lang="en-US" sz="1700" dirty="0"/>
              <a:t>Respiration and combustion of wood, charcoal and fossil fuels and volcanic eruptions.</a:t>
            </a:r>
          </a:p>
          <a:p>
            <a:pPr marL="731520" lvl="1" indent="-457200" algn="just">
              <a:buFont typeface="+mj-lt"/>
              <a:buAutoNum type="arabicPeriod"/>
            </a:pPr>
            <a:r>
              <a:rPr lang="en-US" sz="1700" dirty="0"/>
              <a:t>Absorption of Carbon(IV) oxide by water bodies.</a:t>
            </a:r>
            <a:endParaRPr lang="en-US" sz="1700" b="1" dirty="0"/>
          </a:p>
          <a:p>
            <a:pPr marL="274320" lvl="1" indent="0" algn="just">
              <a:buNone/>
            </a:pPr>
            <a:r>
              <a:rPr lang="en-US" sz="1700" b="1" dirty="0"/>
              <a:t>Photosynthesis </a:t>
            </a:r>
          </a:p>
          <a:p>
            <a:pPr lvl="1" algn="just"/>
            <a:r>
              <a:rPr lang="en-US" sz="1700" dirty="0"/>
              <a:t>Photosynthesis is the process through which green plants utilize Carbon(IV) Oxide (CO</a:t>
            </a:r>
            <a:r>
              <a:rPr lang="en-US" sz="1700" baseline="-25000" dirty="0"/>
              <a:t>2</a:t>
            </a:r>
            <a:r>
              <a:rPr lang="en-US" sz="1700" dirty="0"/>
              <a:t>) gas( a compound of carbon) and water to manufacture glucose. Plants use glucose to generate energy or convert it to other useful forms such as starch.</a:t>
            </a:r>
          </a:p>
          <a:p>
            <a:pPr lvl="1" algn="just"/>
            <a:r>
              <a:rPr lang="en-US" sz="1700" dirty="0"/>
              <a:t>The process of photosynthesis required the input of sunlight energy. The plants trap sunlight energy using a special pigment known as chlorophyll(GCSE Biology, 2005). </a:t>
            </a:r>
          </a:p>
          <a:p>
            <a:pPr lvl="1" algn="just"/>
            <a:r>
              <a:rPr lang="en-US" sz="1700" dirty="0"/>
              <a:t>The purpose of  sunlight energy is to facilitate photolysis of water (splitting of water molecules into oxygen atoms and hydrogen ions).The hydrogen ions combine with Carbon (IV) Oxide to form simple sugar(glucose) while oxygen gas is released into the atmosphere as a waste product.</a:t>
            </a:r>
          </a:p>
          <a:p>
            <a:pPr marL="274320" lvl="1" indent="0" algn="just">
              <a:buNone/>
            </a:pPr>
            <a:r>
              <a:rPr lang="en-US" sz="1700" dirty="0"/>
              <a:t>Chemical equation of Photosynthesis.</a:t>
            </a:r>
          </a:p>
          <a:p>
            <a:pPr marL="274320" lvl="1" indent="0" algn="just">
              <a:buNone/>
            </a:pPr>
            <a:endParaRPr lang="en-US" sz="1700" dirty="0"/>
          </a:p>
          <a:p>
            <a:pPr marL="274320" lvl="1" indent="0" algn="just">
              <a:buNone/>
            </a:pPr>
            <a:endParaRPr lang="en-US" sz="1700" dirty="0"/>
          </a:p>
          <a:p>
            <a:pPr marL="274320" lvl="1" indent="0" algn="just">
              <a:buNone/>
            </a:pPr>
            <a:endParaRPr lang="en-US" sz="1700" dirty="0"/>
          </a:p>
          <a:p>
            <a:pPr marL="274320" lvl="1" indent="0" algn="just">
              <a:buNone/>
            </a:pPr>
            <a:endParaRPr lang="en-US" sz="1700" dirty="0"/>
          </a:p>
          <a:p>
            <a:pPr marL="274320" lvl="1" indent="0" algn="just">
              <a:buNone/>
            </a:pPr>
            <a:endParaRPr lang="en-US" sz="1700" dirty="0"/>
          </a:p>
          <a:p>
            <a:pPr marL="274320" lvl="1" indent="0" algn="just">
              <a:buNone/>
            </a:pPr>
            <a:endParaRPr lang="en-US" sz="1700" dirty="0"/>
          </a:p>
          <a:p>
            <a:pPr marL="274320" lvl="1" indent="0" algn="just">
              <a:buNone/>
            </a:pPr>
            <a:endParaRPr lang="en-US" sz="1700" dirty="0"/>
          </a:p>
        </p:txBody>
      </p:sp>
      <p:sp>
        <p:nvSpPr>
          <p:cNvPr id="4" name="Title 1"/>
          <p:cNvSpPr>
            <a:spLocks noGrp="1"/>
          </p:cNvSpPr>
          <p:nvPr>
            <p:ph type="title"/>
          </p:nvPr>
        </p:nvSpPr>
        <p:spPr>
          <a:xfrm>
            <a:off x="-32658" y="0"/>
            <a:ext cx="6890657" cy="457200"/>
          </a:xfrm>
        </p:spPr>
        <p:txBody>
          <a:bodyPr>
            <a:noAutofit/>
          </a:bodyPr>
          <a:lstStyle/>
          <a:p>
            <a:r>
              <a:rPr lang="en-US" sz="1800" dirty="0"/>
              <a:t>STEPS OF CARBON CYCLE    				                    	4</a:t>
            </a:r>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6788386"/>
            <a:ext cx="4724400" cy="232958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Content Placeholder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99" y="6261682"/>
            <a:ext cx="6276835" cy="672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3041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2658" y="0"/>
            <a:ext cx="6890657" cy="457200"/>
          </a:xfrm>
        </p:spPr>
        <p:txBody>
          <a:bodyPr>
            <a:noAutofit/>
          </a:bodyPr>
          <a:lstStyle/>
          <a:p>
            <a:r>
              <a:rPr lang="en-US" sz="1800" dirty="0"/>
              <a:t>STEPS OF CARBON CYCLE    				                    	5</a:t>
            </a:r>
          </a:p>
        </p:txBody>
      </p:sp>
      <p:sp>
        <p:nvSpPr>
          <p:cNvPr id="7" name="Content Placeholder 6"/>
          <p:cNvSpPr>
            <a:spLocks noGrp="1"/>
          </p:cNvSpPr>
          <p:nvPr>
            <p:ph idx="1"/>
          </p:nvPr>
        </p:nvSpPr>
        <p:spPr>
          <a:xfrm>
            <a:off x="0" y="533400"/>
            <a:ext cx="6858000" cy="8610600"/>
          </a:xfrm>
        </p:spPr>
        <p:txBody>
          <a:bodyPr>
            <a:normAutofit/>
          </a:bodyPr>
          <a:lstStyle/>
          <a:p>
            <a:pPr marL="0" indent="0">
              <a:buNone/>
            </a:pPr>
            <a:r>
              <a:rPr lang="en-US" sz="1700" b="1" dirty="0"/>
              <a:t>Feeding by Animals</a:t>
            </a:r>
          </a:p>
          <a:p>
            <a:pPr marL="0" indent="0" algn="just">
              <a:buNone/>
            </a:pPr>
            <a:r>
              <a:rPr lang="en-US" sz="1700" dirty="0"/>
              <a:t>Animals require food for survival. Most animals (herbivores and omnivores) obtain their food from plants. In the process of feeding, animals obtain carbon from the leaves, stems or twigs of plants which they eat as food.</a:t>
            </a:r>
          </a:p>
          <a:p>
            <a:pPr marL="0" indent="0" algn="just">
              <a:buNone/>
            </a:pPr>
            <a:endParaRPr lang="en-US" sz="1700" dirty="0"/>
          </a:p>
          <a:p>
            <a:pPr marL="0" indent="0" algn="just">
              <a:buNone/>
            </a:pPr>
            <a:endParaRPr lang="en-US" sz="1700" dirty="0"/>
          </a:p>
          <a:p>
            <a:pPr marL="0" indent="0" algn="just">
              <a:buNone/>
            </a:pPr>
            <a:endParaRPr lang="en-US" sz="1700" dirty="0"/>
          </a:p>
          <a:p>
            <a:pPr marL="0" indent="0" algn="just">
              <a:buNone/>
            </a:pPr>
            <a:endParaRPr lang="en-US" sz="1700" dirty="0"/>
          </a:p>
          <a:p>
            <a:pPr marL="0" indent="0" algn="just">
              <a:buNone/>
            </a:pPr>
            <a:endParaRPr lang="en-US" sz="1700" dirty="0"/>
          </a:p>
          <a:p>
            <a:pPr marL="0" indent="0" algn="just">
              <a:buNone/>
            </a:pPr>
            <a:endParaRPr lang="en-US" sz="1700" dirty="0"/>
          </a:p>
          <a:p>
            <a:pPr marL="0" indent="0" algn="just">
              <a:buNone/>
            </a:pPr>
            <a:endParaRPr lang="en-US" sz="1700" dirty="0"/>
          </a:p>
          <a:p>
            <a:pPr marL="0" indent="0" algn="just">
              <a:buNone/>
            </a:pPr>
            <a:r>
              <a:rPr lang="en-US" sz="1700" dirty="0"/>
              <a:t>Animals which feed on meat also obtain carbon from the proteins which make up the tissues of living organisms. The carbon gets incorporated into their tissues after the proteins have been digested to constituent amino acids. The amino acids are the building blocks of proteins.</a:t>
            </a:r>
          </a:p>
          <a:p>
            <a:pPr marL="0" indent="0" algn="just">
              <a:buNone/>
            </a:pPr>
            <a:endParaRPr lang="en-US" sz="1700"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057400"/>
            <a:ext cx="253365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057400"/>
            <a:ext cx="2619375" cy="1820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869" y="5181600"/>
            <a:ext cx="2600751" cy="180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5226584"/>
            <a:ext cx="2619375" cy="1757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225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6858000" cy="8686800"/>
          </a:xfrm>
        </p:spPr>
        <p:txBody>
          <a:bodyPr>
            <a:normAutofit/>
          </a:bodyPr>
          <a:lstStyle/>
          <a:p>
            <a:pPr marL="0" indent="0" algn="just">
              <a:buNone/>
            </a:pPr>
            <a:r>
              <a:rPr lang="en-US" sz="1700" b="1" dirty="0"/>
              <a:t>Death and Decomposition of Living Organisms</a:t>
            </a:r>
          </a:p>
          <a:p>
            <a:pPr algn="just"/>
            <a:r>
              <a:rPr lang="en-US" sz="1700" dirty="0"/>
              <a:t>After the death of living organisms, decomposing sets in. In the process, the proteins, carbohydrates and fats which make up their structures are broken down by bacteria and saprophytic fungi to release carbon compounds such as methane, carbon (IV) Oxide and ammonia. </a:t>
            </a:r>
          </a:p>
          <a:p>
            <a:pPr algn="just"/>
            <a:r>
              <a:rPr lang="en-US" sz="1700" dirty="0"/>
              <a:t>Some of  the carbon components released during decomposition seeps deep into the ground and form fossil fuels such as oil, natural gas and coal after millions of years.</a:t>
            </a:r>
          </a:p>
          <a:p>
            <a:pPr algn="just"/>
            <a:endParaRPr lang="en-US" sz="1700" dirty="0"/>
          </a:p>
          <a:p>
            <a:pPr algn="just"/>
            <a:endParaRPr lang="en-US" sz="1700" dirty="0"/>
          </a:p>
        </p:txBody>
      </p:sp>
      <p:sp>
        <p:nvSpPr>
          <p:cNvPr id="5" name="Title 1"/>
          <p:cNvSpPr>
            <a:spLocks noGrp="1"/>
          </p:cNvSpPr>
          <p:nvPr>
            <p:ph type="title"/>
          </p:nvPr>
        </p:nvSpPr>
        <p:spPr>
          <a:xfrm>
            <a:off x="-32658" y="0"/>
            <a:ext cx="6890657" cy="457200"/>
          </a:xfrm>
        </p:spPr>
        <p:txBody>
          <a:bodyPr>
            <a:noAutofit/>
          </a:bodyPr>
          <a:lstStyle/>
          <a:p>
            <a:r>
              <a:rPr lang="en-US" sz="1800" dirty="0"/>
              <a:t>STEPS OF CARBON CYCLE    				                    	6</a:t>
            </a:r>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3124200"/>
            <a:ext cx="2895600" cy="217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3149221"/>
            <a:ext cx="2911522" cy="217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5410200"/>
            <a:ext cx="4534694" cy="3176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1071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6858000" cy="8686800"/>
          </a:xfrm>
        </p:spPr>
        <p:txBody>
          <a:bodyPr>
            <a:normAutofit fontScale="92500" lnSpcReduction="10000"/>
          </a:bodyPr>
          <a:lstStyle/>
          <a:p>
            <a:pPr marL="0" indent="0" algn="just">
              <a:buNone/>
            </a:pPr>
            <a:r>
              <a:rPr lang="en-US" sz="1800" b="1" dirty="0"/>
              <a:t>Respiration</a:t>
            </a:r>
          </a:p>
          <a:p>
            <a:pPr algn="just"/>
            <a:r>
              <a:rPr lang="en-US" sz="1800" dirty="0"/>
              <a:t>During respiration, living organisms use up oxygen to break down respiratory substrates such as glucose, lipids and proteins. </a:t>
            </a:r>
          </a:p>
          <a:p>
            <a:pPr algn="just"/>
            <a:r>
              <a:rPr lang="en-US" sz="1800" dirty="0"/>
              <a:t>The process results in the formation of  energy( ATP),Carbon (IV)Oxide and water are liberated as waste products (UCSB Science Line, 2002). </a:t>
            </a:r>
          </a:p>
          <a:p>
            <a:pPr algn="just"/>
            <a:endParaRPr lang="en-US" sz="1800" dirty="0"/>
          </a:p>
          <a:p>
            <a:pPr algn="just"/>
            <a:endParaRPr lang="en-US" sz="1800" dirty="0"/>
          </a:p>
          <a:p>
            <a:pPr algn="just"/>
            <a:endParaRPr lang="en-US" sz="1800" dirty="0"/>
          </a:p>
          <a:p>
            <a:pPr algn="just"/>
            <a:endParaRPr lang="en-US" sz="1800" dirty="0"/>
          </a:p>
          <a:p>
            <a:pPr algn="just"/>
            <a:endParaRPr lang="en-US" sz="1800" dirty="0"/>
          </a:p>
          <a:p>
            <a:pPr algn="just"/>
            <a:r>
              <a:rPr lang="en-US" sz="1800" dirty="0"/>
              <a:t>The energy generated is used in the physiological processes such as active transport, contraction of muscles, cell division and transmission of nerve impulses. </a:t>
            </a:r>
          </a:p>
          <a:p>
            <a:pPr algn="just"/>
            <a:r>
              <a:rPr lang="en-US" sz="1800" dirty="0"/>
              <a:t>If metabolic wastes such as Carbon (IV) Oxide and water accumulate in the cells of living organisms, they may be toxic. Therefore, these byproducts are released into the atmosphere through the nostrils(during exhalation).</a:t>
            </a:r>
          </a:p>
          <a:p>
            <a:pPr algn="just"/>
            <a:r>
              <a:rPr lang="en-US" sz="1800" b="1" dirty="0"/>
              <a:t>Combustion of Charcoal, wood and Fossil Fuels</a:t>
            </a:r>
          </a:p>
          <a:p>
            <a:pPr algn="just"/>
            <a:r>
              <a:rPr lang="en-US" sz="1800" dirty="0"/>
              <a:t>When charcoal, wood and fossil fuels are burnt, they liberate Carbon (IV) Oxide and soot into the atmosphere. </a:t>
            </a:r>
          </a:p>
          <a:p>
            <a:pPr algn="just"/>
            <a:r>
              <a:rPr lang="en-US" sz="1800" dirty="0"/>
              <a:t>Each year, approximately 5.5 billion tones Carbon is released from the combustion of fossil fuels in auto engines and factories. ("Carbon Dioxide: How many pounds of CO2 go into the atmosphere from one gallon of gas?," 2017)</a:t>
            </a:r>
          </a:p>
          <a:p>
            <a:pPr algn="just"/>
            <a:endParaRPr lang="en-US" sz="1800" dirty="0"/>
          </a:p>
          <a:p>
            <a:pPr algn="just"/>
            <a:endParaRPr lang="en-US" sz="1800" dirty="0"/>
          </a:p>
          <a:p>
            <a:pPr algn="just"/>
            <a:endParaRPr lang="en-US" sz="1800" dirty="0"/>
          </a:p>
          <a:p>
            <a:pPr algn="just"/>
            <a:endParaRPr lang="en-US" sz="1800" dirty="0"/>
          </a:p>
          <a:p>
            <a:pPr algn="just"/>
            <a:endParaRPr lang="en-US" sz="1800" dirty="0"/>
          </a:p>
          <a:p>
            <a:pPr marL="0" indent="0" algn="just">
              <a:buNone/>
            </a:pPr>
            <a:r>
              <a:rPr lang="en-US" sz="1800" dirty="0"/>
              <a:t> </a:t>
            </a:r>
          </a:p>
          <a:p>
            <a:pPr marL="0" indent="0" algn="just">
              <a:buNone/>
            </a:pPr>
            <a:r>
              <a:rPr lang="en-US" sz="1800" dirty="0"/>
              <a:t>     Combustion of wood                       Combustion of fossil fuels</a:t>
            </a:r>
          </a:p>
        </p:txBody>
      </p:sp>
      <p:sp>
        <p:nvSpPr>
          <p:cNvPr id="4" name="Title 1"/>
          <p:cNvSpPr>
            <a:spLocks noGrp="1"/>
          </p:cNvSpPr>
          <p:nvPr>
            <p:ph type="title"/>
          </p:nvPr>
        </p:nvSpPr>
        <p:spPr>
          <a:xfrm>
            <a:off x="-32658" y="0"/>
            <a:ext cx="6890657" cy="457200"/>
          </a:xfrm>
        </p:spPr>
        <p:txBody>
          <a:bodyPr>
            <a:noAutofit/>
          </a:bodyPr>
          <a:lstStyle/>
          <a:p>
            <a:r>
              <a:rPr lang="en-US" sz="1800" dirty="0"/>
              <a:t>STEPS OF CARBON CYCLE    				                    	7</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1828800"/>
            <a:ext cx="6380163" cy="118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382" y="6477000"/>
            <a:ext cx="2633023" cy="1784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2328" y="6569816"/>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6614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6858000" cy="8610600"/>
          </a:xfrm>
        </p:spPr>
        <p:txBody>
          <a:bodyPr>
            <a:normAutofit/>
          </a:bodyPr>
          <a:lstStyle/>
          <a:p>
            <a:pPr marL="0" indent="0" algn="just">
              <a:buNone/>
            </a:pPr>
            <a:r>
              <a:rPr lang="en-US" sz="1800" b="1" dirty="0"/>
              <a:t>Volcanic Eruptions and Oceans</a:t>
            </a:r>
          </a:p>
          <a:p>
            <a:pPr marL="0" indent="0" algn="just">
              <a:buNone/>
            </a:pPr>
            <a:r>
              <a:rPr lang="en-US" sz="1800" dirty="0"/>
              <a:t>Whenever they occur, volcanic eruption release huge amounts of carbon(II) Oxide and carbon(IV) Oxide. It is estimated that a single eruption can release an equal amount of carbon as released  from human pollution for 250 years.</a:t>
            </a:r>
          </a:p>
          <a:p>
            <a:pPr marL="0" indent="0" algn="just">
              <a:buNone/>
            </a:pPr>
            <a:r>
              <a:rPr lang="en-US" sz="1800" dirty="0"/>
              <a:t>In as much as oceans absorb carbon from  the atmosphere in the form of carbon (IV) Oxide, they release almost a similar quantity as the much they absorb. </a:t>
            </a:r>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r>
              <a:rPr lang="en-US" sz="1800" dirty="0"/>
              <a:t>Volcanic Eruptions are a major source of carbon (IV) Oxide in the atmosphere</a:t>
            </a:r>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r>
              <a:rPr lang="en-US" sz="1800" dirty="0"/>
              <a:t>Carbon cycle in oceans</a:t>
            </a:r>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p:txBody>
      </p:sp>
      <p:sp>
        <p:nvSpPr>
          <p:cNvPr id="4" name="Title 1"/>
          <p:cNvSpPr>
            <a:spLocks noGrp="1"/>
          </p:cNvSpPr>
          <p:nvPr>
            <p:ph type="title"/>
          </p:nvPr>
        </p:nvSpPr>
        <p:spPr>
          <a:xfrm>
            <a:off x="-32658" y="0"/>
            <a:ext cx="6890657" cy="457200"/>
          </a:xfrm>
        </p:spPr>
        <p:txBody>
          <a:bodyPr>
            <a:noAutofit/>
          </a:bodyPr>
          <a:lstStyle/>
          <a:p>
            <a:r>
              <a:rPr lang="en-US" sz="1800" dirty="0"/>
              <a:t>STEPS OF CARBON CYCLE    				                    	8</a:t>
            </a: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50" y="5486400"/>
            <a:ext cx="4572000" cy="3211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24" y="2895600"/>
            <a:ext cx="4564038"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6185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60" y="533400"/>
            <a:ext cx="6840940" cy="8610600"/>
          </a:xfrm>
        </p:spPr>
        <p:txBody>
          <a:bodyPr>
            <a:normAutofit/>
          </a:bodyPr>
          <a:lstStyle/>
          <a:p>
            <a:pPr marL="0" indent="0">
              <a:buNone/>
            </a:pPr>
            <a:r>
              <a:rPr lang="en-US" sz="1800" b="1" dirty="0"/>
              <a:t>Absorption of Carbon(IV)Oxide by Oceans</a:t>
            </a:r>
          </a:p>
          <a:p>
            <a:r>
              <a:rPr lang="en-US" sz="1800" dirty="0"/>
              <a:t>Oceans form the largest reservoir of dissolved Carbon(IV) oxide("Lecture 4:The present carbon cycle," n.d.). They absorb atmospheric Carbon(IV) Oxide and store it in dissolved form ( weak Carbonic acid) through the process of diffusion.</a:t>
            </a:r>
          </a:p>
          <a:p>
            <a:r>
              <a:rPr lang="en-US" sz="1800" dirty="0"/>
              <a:t>Oceans are becoming increasingly acidic due to the large quantity of carbon (IV) oxide released into the atmosphere from human activity.</a:t>
            </a:r>
          </a:p>
          <a:p>
            <a:r>
              <a:rPr lang="en-US" sz="1800" dirty="0"/>
              <a:t>The huge difference in the concentration of carbon(IV) Oxide between the atmosphere and the ocean water leads to rapid absorption of atmospheric carbon(IV) Oxide by the oceans.</a:t>
            </a:r>
          </a:p>
          <a:p>
            <a:r>
              <a:rPr lang="en-US" sz="1800" dirty="0"/>
              <a:t>Once in the oceans, dissolved carbon(IV) Oxide( weak carbonic acid reacts with calcium carbonate(in the coral reefs and sea shells) to form calcium ions and bicarbonate ions.</a:t>
            </a:r>
          </a:p>
        </p:txBody>
      </p:sp>
      <p:sp>
        <p:nvSpPr>
          <p:cNvPr id="4" name="Title 1"/>
          <p:cNvSpPr>
            <a:spLocks noGrp="1"/>
          </p:cNvSpPr>
          <p:nvPr>
            <p:ph type="title"/>
          </p:nvPr>
        </p:nvSpPr>
        <p:spPr>
          <a:xfrm>
            <a:off x="-32658" y="0"/>
            <a:ext cx="6890657" cy="457200"/>
          </a:xfrm>
        </p:spPr>
        <p:txBody>
          <a:bodyPr>
            <a:noAutofit/>
          </a:bodyPr>
          <a:lstStyle/>
          <a:p>
            <a:r>
              <a:rPr lang="en-US" sz="1800" dirty="0"/>
              <a:t>STEPS OF CARBON CYCLE    				                    	9</a:t>
            </a: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362" y="4114800"/>
            <a:ext cx="6706737" cy="3935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3971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6858000" cy="8610600"/>
          </a:xfrm>
        </p:spPr>
        <p:txBody>
          <a:bodyPr>
            <a:normAutofit/>
          </a:bodyPr>
          <a:lstStyle/>
          <a:p>
            <a:pPr marL="0" indent="0">
              <a:buNone/>
            </a:pPr>
            <a:r>
              <a:rPr lang="en-US" sz="1700" b="1" dirty="0"/>
              <a:t>Importance of Carbon Cycle </a:t>
            </a:r>
          </a:p>
          <a:p>
            <a:pPr marL="0" indent="0" algn="just">
              <a:buNone/>
            </a:pPr>
            <a:r>
              <a:rPr lang="en-US" sz="1700" dirty="0"/>
              <a:t>	Carbon (IV) oxide is a green house gas. If its concentration in the atmosphere is not properly put in check( through carbon cycle), serious consequences might result. The temperature of the earth can rise to inhospitable levels making it difficult to for the different life forms to exist. Most life forms may die to  extremely high temperatures leading to loss of biodiversity.</a:t>
            </a:r>
          </a:p>
          <a:p>
            <a:pPr marL="0" indent="0" algn="just">
              <a:buNone/>
            </a:pPr>
            <a:endParaRPr lang="en-US" sz="1700" dirty="0"/>
          </a:p>
          <a:p>
            <a:pPr marL="0" indent="0" algn="just">
              <a:buNone/>
            </a:pPr>
            <a:r>
              <a:rPr lang="en-US" sz="1700" dirty="0"/>
              <a:t>	Carbon cycle plays a critical role in supporting life on Earth. Without the cycle, it could be impossible for life to exist since there would be no plants for animals to feed on. Consequently all animals may die as a result of lack of food including those that feed on flesh. </a:t>
            </a:r>
          </a:p>
          <a:p>
            <a:pPr marL="0" indent="0" algn="just">
              <a:buNone/>
            </a:pPr>
            <a:endParaRPr lang="en-US" sz="1700" dirty="0"/>
          </a:p>
          <a:p>
            <a:pPr marL="0" indent="0" algn="just">
              <a:buNone/>
            </a:pPr>
            <a:r>
              <a:rPr lang="en-US" sz="1700" dirty="0"/>
              <a:t>	Carbon cycle also plays a crucial role in generation of fossil fuels In the modern world, people depend on fossil fuels for several purposes. For example, fossil fuels are required to run the engine of cars, airplanes and other machinery. The fuels are also used for other purposes such as heating in factories and generation of electricity. Without these fuels, crucial aspects of human life may be severely hampered.</a:t>
            </a:r>
          </a:p>
          <a:p>
            <a:pPr marL="0" indent="0" algn="just">
              <a:buNone/>
            </a:pPr>
            <a:endParaRPr lang="en-US" sz="1700" dirty="0"/>
          </a:p>
          <a:p>
            <a:pPr marL="0" indent="0" algn="just">
              <a:buNone/>
            </a:pPr>
            <a:r>
              <a:rPr lang="en-US" sz="1700" dirty="0"/>
              <a:t>	Decomposition of animals and plants helps replenish the supply of carbon into the environment. If carbon is depleted, important life processes such as photosynthesis may not be possible. This can lead to severe food shortage and ultimately death of all living organisms on Earth which depend on plants either directly or indirectly for food and shelter.</a:t>
            </a:r>
          </a:p>
          <a:p>
            <a:pPr marL="0" indent="0" algn="just">
              <a:buNone/>
            </a:pPr>
            <a:endParaRPr lang="en-US" sz="1700" dirty="0"/>
          </a:p>
          <a:p>
            <a:pPr marL="0" indent="0" algn="just">
              <a:buNone/>
            </a:pPr>
            <a:r>
              <a:rPr lang="en-US" sz="1700" dirty="0"/>
              <a:t>	</a:t>
            </a:r>
          </a:p>
          <a:p>
            <a:pPr marL="0" indent="0">
              <a:buNone/>
            </a:pPr>
            <a:endParaRPr lang="en-US" sz="1700" dirty="0"/>
          </a:p>
        </p:txBody>
      </p:sp>
      <p:sp>
        <p:nvSpPr>
          <p:cNvPr id="4" name="Title 1"/>
          <p:cNvSpPr>
            <a:spLocks noGrp="1"/>
          </p:cNvSpPr>
          <p:nvPr>
            <p:ph type="title"/>
          </p:nvPr>
        </p:nvSpPr>
        <p:spPr>
          <a:xfrm>
            <a:off x="-32658" y="0"/>
            <a:ext cx="6890657" cy="457200"/>
          </a:xfrm>
        </p:spPr>
        <p:txBody>
          <a:bodyPr>
            <a:noAutofit/>
          </a:bodyPr>
          <a:lstStyle/>
          <a:p>
            <a:r>
              <a:rPr lang="en-US" sz="1800" dirty="0"/>
              <a:t>STEPS OF CARBON CYCLE    				                    	10</a:t>
            </a:r>
          </a:p>
        </p:txBody>
      </p:sp>
    </p:spTree>
    <p:extLst>
      <p:ext uri="{BB962C8B-B14F-4D97-AF65-F5344CB8AC3E}">
        <p14:creationId xmlns:p14="http://schemas.microsoft.com/office/powerpoint/2010/main" val="1007304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158" y="533400"/>
            <a:ext cx="6831842" cy="8610600"/>
          </a:xfrm>
        </p:spPr>
        <p:txBody>
          <a:bodyPr>
            <a:normAutofit/>
          </a:bodyPr>
          <a:lstStyle/>
          <a:p>
            <a:pPr algn="just"/>
            <a:r>
              <a:rPr lang="en-US" sz="1700" b="1" dirty="0"/>
              <a:t>Importance of Carbon Cycle Continued…</a:t>
            </a:r>
            <a:endParaRPr lang="en-US" sz="1700" dirty="0"/>
          </a:p>
          <a:p>
            <a:pPr marL="0" indent="0" algn="just">
              <a:buNone/>
            </a:pPr>
            <a:r>
              <a:rPr lang="en-US" sz="1700" dirty="0"/>
              <a:t>	Absorption of atmospheric carbon IV oxide by oceans is useful in reducing the concentration of the gas in the atmosphere. High concentrations of the carbon IV oxide is associated with global warming which is currently a global issue. Oceans thus play a critical role in reducing the negative impacts of excess carbon in the atmosphere such as global warming.</a:t>
            </a:r>
          </a:p>
          <a:p>
            <a:pPr algn="just"/>
            <a:endParaRPr lang="en-US" sz="1700" dirty="0"/>
          </a:p>
          <a:p>
            <a:pPr marL="0" indent="0" algn="just">
              <a:buNone/>
            </a:pPr>
            <a:r>
              <a:rPr lang="en-US" sz="1700" dirty="0"/>
              <a:t>	Elimination of carbon (IV) oxide during respiration is critical to the survival of cells. The gas is a metabolic waste and if left to accumulate in the cells, it can become toxic ( due to its acidic nature) and lead to death of the cells affected. In severe cases, death can result if vital organs are affected by the accumulation. </a:t>
            </a:r>
          </a:p>
          <a:p>
            <a:pPr algn="just"/>
            <a:endParaRPr lang="en-US" dirty="0"/>
          </a:p>
        </p:txBody>
      </p:sp>
      <p:sp>
        <p:nvSpPr>
          <p:cNvPr id="4" name="Title 1"/>
          <p:cNvSpPr>
            <a:spLocks noGrp="1"/>
          </p:cNvSpPr>
          <p:nvPr>
            <p:ph type="title"/>
          </p:nvPr>
        </p:nvSpPr>
        <p:spPr>
          <a:xfrm>
            <a:off x="-32658" y="0"/>
            <a:ext cx="6890657" cy="457200"/>
          </a:xfrm>
        </p:spPr>
        <p:txBody>
          <a:bodyPr>
            <a:noAutofit/>
          </a:bodyPr>
          <a:lstStyle/>
          <a:p>
            <a:r>
              <a:rPr lang="en-US" sz="1800" dirty="0"/>
              <a:t>STEPS OF CARBON CYCLE    				                    	11</a:t>
            </a:r>
          </a:p>
        </p:txBody>
      </p:sp>
    </p:spTree>
    <p:extLst>
      <p:ext uri="{BB962C8B-B14F-4D97-AF65-F5344CB8AC3E}">
        <p14:creationId xmlns:p14="http://schemas.microsoft.com/office/powerpoint/2010/main" val="2913435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6858000" cy="8610600"/>
          </a:xfrm>
        </p:spPr>
        <p:txBody>
          <a:bodyPr>
            <a:normAutofit/>
          </a:bodyPr>
          <a:lstStyle/>
          <a:p>
            <a:pPr marL="0" indent="0" algn="ctr">
              <a:buNone/>
            </a:pPr>
            <a:r>
              <a:rPr lang="en-US" sz="1700" b="1" dirty="0"/>
              <a:t>References</a:t>
            </a:r>
          </a:p>
          <a:p>
            <a:pPr marL="0" indent="0">
              <a:buNone/>
            </a:pPr>
            <a:r>
              <a:rPr lang="en-US" sz="1700" dirty="0"/>
              <a:t>Carbon Dioxide: How many pounds of CO2 go into the atmosphere from one gallon of gas? (2017). Retrieved from </a:t>
            </a:r>
            <a:r>
              <a:rPr lang="en-US" sz="1700" dirty="0">
                <a:hlinkClick r:id="rId2"/>
              </a:rPr>
              <a:t>http://www.greenuniversity.com/Green_Economics/carbondioxide.htm</a:t>
            </a:r>
            <a:endParaRPr lang="en-US" sz="1700" dirty="0"/>
          </a:p>
          <a:p>
            <a:pPr marL="0" indent="0">
              <a:buNone/>
            </a:pPr>
            <a:r>
              <a:rPr lang="en-US" sz="1700" dirty="0"/>
              <a:t>Fundamentals: Gases. (2008). Air Pollution Control Equipment Calculations, 27-67. doi:10.1002/9780470255773.ch3</a:t>
            </a:r>
          </a:p>
          <a:p>
            <a:pPr marL="0" indent="0">
              <a:buNone/>
            </a:pPr>
            <a:r>
              <a:rPr lang="en-US" sz="1700" dirty="0"/>
              <a:t>Lecture 4:The present carbon cycle. (n.d.). Retrieved from </a:t>
            </a:r>
            <a:r>
              <a:rPr lang="en-US" sz="1700" dirty="0">
                <a:hlinkClick r:id="rId3"/>
              </a:rPr>
              <a:t>http://www.am.ub.edu/~jmiralda/fsgw/lect4.html</a:t>
            </a:r>
            <a:endParaRPr lang="en-US" sz="1700" dirty="0"/>
          </a:p>
          <a:p>
            <a:pPr marL="0" indent="0">
              <a:buNone/>
            </a:pPr>
            <a:r>
              <a:rPr lang="en-US" sz="1700" dirty="0"/>
              <a:t>GCSE Biology. (2005). What is Photosynthesis? Retrieved from </a:t>
            </a:r>
            <a:r>
              <a:rPr lang="en-US" sz="1700" dirty="0">
                <a:hlinkClick r:id="rId4"/>
              </a:rPr>
              <a:t>https://moodle.beverleyhigh.net/mod/resource/view.php?id=6092</a:t>
            </a:r>
            <a:endParaRPr lang="en-US" sz="1700" dirty="0"/>
          </a:p>
          <a:p>
            <a:pPr marL="0" indent="0">
              <a:buNone/>
            </a:pPr>
            <a:r>
              <a:rPr lang="en-US" sz="1700" dirty="0"/>
              <a:t>UCSB Science Line. (2002, September 7). How are respiration and photosynthesis related. Retrieved from </a:t>
            </a:r>
            <a:r>
              <a:rPr lang="en-US" sz="1700" dirty="0">
                <a:hlinkClick r:id="rId5"/>
              </a:rPr>
              <a:t>http://scienceline.ucsb.edu/getkey.php?key=153</a:t>
            </a:r>
            <a:endParaRPr lang="en-US" sz="1700" dirty="0"/>
          </a:p>
          <a:p>
            <a:pPr marL="0" indent="0">
              <a:buNone/>
            </a:pPr>
            <a:endParaRPr lang="en-US" sz="1700" dirty="0"/>
          </a:p>
        </p:txBody>
      </p:sp>
      <p:sp>
        <p:nvSpPr>
          <p:cNvPr id="5" name="Title 1"/>
          <p:cNvSpPr>
            <a:spLocks noGrp="1"/>
          </p:cNvSpPr>
          <p:nvPr>
            <p:ph type="title"/>
          </p:nvPr>
        </p:nvSpPr>
        <p:spPr>
          <a:xfrm>
            <a:off x="-32658" y="0"/>
            <a:ext cx="6890657" cy="457200"/>
          </a:xfrm>
        </p:spPr>
        <p:txBody>
          <a:bodyPr>
            <a:noAutofit/>
          </a:bodyPr>
          <a:lstStyle/>
          <a:p>
            <a:r>
              <a:rPr lang="en-US" sz="1800" dirty="0"/>
              <a:t>STEPS OF CARBON CYCLE    				                    	10</a:t>
            </a:r>
          </a:p>
        </p:txBody>
      </p:sp>
    </p:spTree>
    <p:extLst>
      <p:ext uri="{BB962C8B-B14F-4D97-AF65-F5344CB8AC3E}">
        <p14:creationId xmlns:p14="http://schemas.microsoft.com/office/powerpoint/2010/main" val="41309794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Custom 2">
      <a:majorFont>
        <a:latin typeface="Times New Roman"/>
        <a:ea typeface=""/>
        <a:cs typeface=""/>
      </a:majorFont>
      <a:minorFont>
        <a:latin typeface="Times New Roman"/>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530</TotalTime>
  <Words>1282</Words>
  <Application>Microsoft Office PowerPoint</Application>
  <PresentationFormat>On-screen Show (4:3)</PresentationFormat>
  <Paragraphs>131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Courier New</vt:lpstr>
      <vt:lpstr>Times New Roman</vt:lpstr>
      <vt:lpstr>Clarity</vt:lpstr>
      <vt:lpstr>STEPS OF CARBON CYCLE</vt:lpstr>
      <vt:lpstr>STEPS OF CARBON CYCLE                             3</vt:lpstr>
      <vt:lpstr>STEPS OF CARBON CYCLE                             2</vt:lpstr>
      <vt:lpstr>STEPS OF CARBON CYCLE                             4</vt:lpstr>
      <vt:lpstr>STEPS OF CARBON CYCLE                             5</vt:lpstr>
      <vt:lpstr>STEPS OF CARBON CYCLE                             6</vt:lpstr>
      <vt:lpstr>STEPS OF CARBON CYCLE                             7</vt:lpstr>
      <vt:lpstr>STEPS OF CARBON CYCLE                             8</vt:lpstr>
      <vt:lpstr>STEPS OF CARBON CYCLE                             9</vt:lpstr>
      <vt:lpstr>STEPS OF CARBON CYCLE                             10</vt:lpstr>
      <vt:lpstr>STEPS OF CARBON CYCLE                             11</vt:lpstr>
      <vt:lpstr>STEPS OF CARBON CYCLE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STEPS OF CARBON CYCLE</dc:title>
  <dc:creator>Brian Nduta</dc:creator>
  <cp:lastModifiedBy>USER</cp:lastModifiedBy>
  <cp:revision>48</cp:revision>
  <dcterms:created xsi:type="dcterms:W3CDTF">2019-01-26T05:56:26Z</dcterms:created>
  <dcterms:modified xsi:type="dcterms:W3CDTF">2019-01-26T15:32:09Z</dcterms:modified>
</cp:coreProperties>
</file>